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46"/>
  </p:notesMasterIdLst>
  <p:handoutMasterIdLst>
    <p:handoutMasterId r:id="rId47"/>
  </p:handoutMasterIdLst>
  <p:sldIdLst>
    <p:sldId id="256" r:id="rId6"/>
    <p:sldId id="267" r:id="rId7"/>
    <p:sldId id="290" r:id="rId8"/>
    <p:sldId id="306" r:id="rId9"/>
    <p:sldId id="292" r:id="rId10"/>
    <p:sldId id="289" r:id="rId11"/>
    <p:sldId id="307" r:id="rId12"/>
    <p:sldId id="305" r:id="rId13"/>
    <p:sldId id="268" r:id="rId14"/>
    <p:sldId id="283" r:id="rId15"/>
    <p:sldId id="322" r:id="rId16"/>
    <p:sldId id="321" r:id="rId17"/>
    <p:sldId id="294" r:id="rId18"/>
    <p:sldId id="284" r:id="rId19"/>
    <p:sldId id="293" r:id="rId20"/>
    <p:sldId id="295" r:id="rId21"/>
    <p:sldId id="296" r:id="rId22"/>
    <p:sldId id="297" r:id="rId23"/>
    <p:sldId id="298" r:id="rId24"/>
    <p:sldId id="299" r:id="rId25"/>
    <p:sldId id="300" r:id="rId26"/>
    <p:sldId id="301" r:id="rId27"/>
    <p:sldId id="302" r:id="rId28"/>
    <p:sldId id="308" r:id="rId29"/>
    <p:sldId id="303" r:id="rId30"/>
    <p:sldId id="304" r:id="rId31"/>
    <p:sldId id="309" r:id="rId32"/>
    <p:sldId id="310" r:id="rId33"/>
    <p:sldId id="311" r:id="rId34"/>
    <p:sldId id="312" r:id="rId35"/>
    <p:sldId id="313" r:id="rId36"/>
    <p:sldId id="314" r:id="rId37"/>
    <p:sldId id="315" r:id="rId38"/>
    <p:sldId id="319" r:id="rId39"/>
    <p:sldId id="320" r:id="rId40"/>
    <p:sldId id="278" r:id="rId41"/>
    <p:sldId id="280" r:id="rId42"/>
    <p:sldId id="316" r:id="rId43"/>
    <p:sldId id="318" r:id="rId44"/>
    <p:sldId id="273" r:id="rId4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86450"/>
  </p:normalViewPr>
  <p:slideViewPr>
    <p:cSldViewPr snapToGrid="0" snapToObjects="1">
      <p:cViewPr varScale="1">
        <p:scale>
          <a:sx n="145" d="100"/>
          <a:sy n="145" d="100"/>
        </p:scale>
        <p:origin x="2988"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3-4-2022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3-4-2022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is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Why is this perspective valuable for designing for human-computer interaction?</a:t>
            </a:r>
          </a:p>
          <a:p>
            <a:pPr marL="171450" indent="-171450">
              <a:buFont typeface="Arial" panose="020B0604020202020204" pitchFamily="34" charset="0"/>
              <a:buChar char="•"/>
            </a:pPr>
            <a:r>
              <a:rPr lang="en-GB" dirty="0"/>
              <a:t>What are the implications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is does Network-Enabled </a:t>
            </a:r>
            <a:r>
              <a:rPr lang="en-GB" dirty="0" err="1"/>
              <a:t>Cogntion</a:t>
            </a:r>
            <a:r>
              <a:rPr lang="en-GB" dirty="0"/>
              <a:t>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a:t>
            </a:r>
            <a:r>
              <a:rPr lang="en-GB" dirty="0" err="1"/>
              <a:t>cogntion</a:t>
            </a:r>
            <a:r>
              <a:rPr lang="en-GB" dirty="0"/>
              <a:t>?</a:t>
            </a:r>
          </a:p>
          <a:p>
            <a:pPr marL="171450" indent="-171450">
              <a:buFont typeface="Arial" panose="020B0604020202020204" pitchFamily="34" charset="0"/>
              <a:buChar char="•"/>
            </a:pPr>
            <a:r>
              <a:rPr lang="en-GB" dirty="0"/>
              <a:t>What is the difference between the mind and the consciousness?</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Why is this perspective valuable for designing for human-computer interaction?</a:t>
            </a:r>
          </a:p>
          <a:p>
            <a:pPr marL="171450" indent="-171450">
              <a:buFont typeface="Arial" panose="020B0604020202020204" pitchFamily="34" charset="0"/>
              <a:buChar char="•"/>
            </a:pPr>
            <a:r>
              <a:rPr lang="en-GB" dirty="0"/>
              <a:t>What are the implications 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cognition?</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It’s a powerful tool for creating personalized and dynamic experiences, and it’s already driving everything from Netflix recommendations to autonomous cars. But as more and more experiences are built with ML, it’s clear that </a:t>
            </a:r>
            <a:r>
              <a:rPr lang="en-US" b="0" i="0" dirty="0" err="1">
                <a:solidFill>
                  <a:srgbClr val="292929"/>
                </a:solidFill>
                <a:effectLst/>
                <a:latin typeface="charter"/>
              </a:rPr>
              <a:t>UXers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22222"/>
                </a:solidFill>
                <a:effectLst/>
                <a:latin typeface="Arial" panose="020B0604020202020204" pitchFamily="34" charset="0"/>
              </a:rPr>
              <a:t>J</a:t>
            </a:r>
            <a:r>
              <a:rPr lang="en-GB" b="0" i="0" dirty="0" err="1">
                <a:solidFill>
                  <a:srgbClr val="222222"/>
                </a:solidFill>
                <a:effectLst/>
                <a:latin typeface="Arial" panose="020B0604020202020204" pitchFamily="34" charset="0"/>
              </a:rPr>
              <a:t>ust</a:t>
            </a:r>
            <a:r>
              <a:rPr lang="en-GB" b="0" i="0" dirty="0">
                <a:solidFill>
                  <a:srgbClr val="222222"/>
                </a:solidFill>
                <a:effectLst/>
                <a:latin typeface="Arial" panose="020B0604020202020204" pitchFamily="34" charset="0"/>
              </a:rPr>
              <a:t> imagine of how crazy it’d be to actually explain something like the UI in Minority Report to users: Here, just extend your arm out, wait two seconds, grasp at thin air, then fling wildly to the right while rotating your hand counter-clockwise. It’s easy! Almost every sci-fi faux UI is guilty of something similar; as if the complexity of an interaction model needs to keep pace with the complexity of the system it’s driving.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11</a:t>
            </a:fld>
            <a:endParaRPr lang="nl-NL"/>
          </a:p>
        </p:txBody>
      </p:sp>
    </p:spTree>
    <p:extLst>
      <p:ext uri="{BB962C8B-B14F-4D97-AF65-F5344CB8AC3E}">
        <p14:creationId xmlns:p14="http://schemas.microsoft.com/office/powerpoint/2010/main" val="331315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16</a:t>
            </a:fld>
            <a:endParaRPr lang="nl-NL"/>
          </a:p>
        </p:txBody>
      </p:sp>
    </p:spTree>
    <p:extLst>
      <p:ext uri="{BB962C8B-B14F-4D97-AF65-F5344CB8AC3E}">
        <p14:creationId xmlns:p14="http://schemas.microsoft.com/office/powerpoint/2010/main" val="336958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20</a:t>
            </a:fld>
            <a:endParaRPr lang="nl-NL"/>
          </a:p>
        </p:txBody>
      </p:sp>
    </p:spTree>
    <p:extLst>
      <p:ext uri="{BB962C8B-B14F-4D97-AF65-F5344CB8AC3E}">
        <p14:creationId xmlns:p14="http://schemas.microsoft.com/office/powerpoint/2010/main" val="299793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baseline="0" dirty="0">
                <a:solidFill>
                  <a:srgbClr val="5B5854"/>
                </a:solidFill>
                <a:latin typeface="Avenir-Medium"/>
              </a:rPr>
              <a:t>Goals</a:t>
            </a:r>
            <a:r>
              <a:rPr lang="en-NL" sz="1800" b="0" i="0" u="none" strike="noStrike" baseline="0" dirty="0">
                <a:solidFill>
                  <a:srgbClr val="5B5854"/>
                </a:solidFill>
                <a:latin typeface="Avenir-Medium"/>
              </a:rPr>
              <a:t>:</a:t>
            </a: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images are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in the picture;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pixels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belong to which image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endParaRPr lang="en-NL" sz="1800" b="0" i="0" u="none" strike="noStrike" baseline="0" dirty="0">
              <a:solidFill>
                <a:srgbClr val="5B5854"/>
              </a:solidFill>
              <a:latin typeface="Avenir-Medium"/>
            </a:endParaRPr>
          </a:p>
          <a:p>
            <a:pPr marL="0" indent="0" algn="l">
              <a:buFont typeface="Arial" panose="020B0604020202020204" pitchFamily="34" charset="0"/>
              <a:buNone/>
            </a:pPr>
            <a:r>
              <a:rPr lang="en-GB" sz="1800" b="0" i="0" u="none" strike="noStrike" baseline="0" dirty="0">
                <a:solidFill>
                  <a:srgbClr val="5B5854"/>
                </a:solidFill>
                <a:latin typeface="Avenir-Medium"/>
              </a:rPr>
              <a:t>Two players: Peek and Boom</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initially sees nothing</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gets an image that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is labelled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Must make Peek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 as quickly as possible</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clicks on a small</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circular area</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Peeks sees small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revealed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tries to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which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Boom clicks on, we know</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which area of the picture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correspond to certain</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words</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when Peek</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guesses correctly, we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know what are the most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“salient” parts of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image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35</a:t>
            </a:fld>
            <a:endParaRPr lang="nl-NL"/>
          </a:p>
        </p:txBody>
      </p:sp>
    </p:spTree>
    <p:extLst>
      <p:ext uri="{BB962C8B-B14F-4D97-AF65-F5344CB8AC3E}">
        <p14:creationId xmlns:p14="http://schemas.microsoft.com/office/powerpoint/2010/main" val="1309855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zondag 3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zondag 3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zondag 3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zondag 3 april 2022</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zondag 3 april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video" Target="https://www.youtube.com/embed/PJqbivkm0Ms?start=51&amp;feature=oembed" TargetMode="Externa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18.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8.xml"/><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google-design/human-centered-machine-learning-a770d10562cd" TargetMode="External"/><Relationship Id="rId2" Type="http://schemas.openxmlformats.org/officeDocument/2006/relationships/image" Target="../media/image30.jpeg"/><Relationship Id="rId1" Type="http://schemas.openxmlformats.org/officeDocument/2006/relationships/slideLayout" Target="../slideLayouts/slideLayout21.xml"/><Relationship Id="rId5" Type="http://schemas.openxmlformats.org/officeDocument/2006/relationships/hyperlink" Target="https://design.google/library/designing-and-learning-teachable-machine/" TargetMode="External"/><Relationship Id="rId4" Type="http://schemas.openxmlformats.org/officeDocument/2006/relationships/hyperlink" Target="https://design.google/library/ux-a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17.xml"/><Relationship Id="rId1" Type="http://schemas.openxmlformats.org/officeDocument/2006/relationships/video" Target="https://www.youtube.com/embed/T2qQGqZxkD0?feature=oembed" TargetMode="External"/><Relationship Id="rId4" Type="http://schemas.openxmlformats.org/officeDocument/2006/relationships/hyperlink" Target="https://teachablemachine.withgoogle.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B7B29-7035-4195-A8F0-84251FE398A9}"/>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154AB1DF-22ED-46E6-BCC1-216707F266BD}"/>
              </a:ext>
            </a:extLst>
          </p:cNvPr>
          <p:cNvSpPr>
            <a:spLocks noGrp="1"/>
          </p:cNvSpPr>
          <p:nvPr>
            <p:ph type="body" sz="quarter" idx="16"/>
          </p:nvPr>
        </p:nvSpPr>
        <p:spPr/>
        <p:txBody>
          <a:bodyPr/>
          <a:lstStyle/>
          <a:p>
            <a:r>
              <a:rPr lang="en-US" b="1" dirty="0">
                <a:solidFill>
                  <a:srgbClr val="00B0F0"/>
                </a:solidFill>
              </a:rPr>
              <a:t>User needs</a:t>
            </a:r>
            <a:endParaRPr lang="en-NL" b="1" dirty="0">
              <a:solidFill>
                <a:srgbClr val="00B0F0"/>
              </a:solidFill>
            </a:endParaRPr>
          </a:p>
          <a:p>
            <a:endParaRPr lang="en-US" b="1" dirty="0">
              <a:solidFill>
                <a:srgbClr val="00B0F0"/>
              </a:solidFill>
            </a:endParaRPr>
          </a:p>
          <a:p>
            <a:endParaRPr lang="en-GB" dirty="0"/>
          </a:p>
        </p:txBody>
      </p:sp>
      <p:pic>
        <p:nvPicPr>
          <p:cNvPr id="6" name="Online Media 5" title="Minority Report 's gesture-based user interface">
            <a:hlinkClick r:id="" action="ppaction://media"/>
            <a:extLst>
              <a:ext uri="{FF2B5EF4-FFF2-40B4-BE49-F238E27FC236}">
                <a16:creationId xmlns:a16="http://schemas.microsoft.com/office/drawing/2014/main" id="{57921011-BBB1-4816-9D90-F8818603406C}"/>
              </a:ext>
            </a:extLst>
          </p:cNvPr>
          <p:cNvPicPr>
            <a:picLocks noGrp="1" noRot="1" noChangeAspect="1"/>
          </p:cNvPicPr>
          <p:nvPr>
            <p:ph sz="quarter" idx="15"/>
            <a:videoFile r:link="rId1"/>
          </p:nvPr>
        </p:nvPicPr>
        <p:blipFill>
          <a:blip r:embed="rId4"/>
          <a:stretch>
            <a:fillRect/>
          </a:stretch>
        </p:blipFill>
        <p:spPr>
          <a:xfrm>
            <a:off x="5171754" y="1939039"/>
            <a:ext cx="6613525" cy="3736975"/>
          </a:xfrm>
          <a:prstGeom prst="rect">
            <a:avLst/>
          </a:prstGeom>
        </p:spPr>
      </p:pic>
      <p:sp>
        <p:nvSpPr>
          <p:cNvPr id="5" name="Title 4">
            <a:extLst>
              <a:ext uri="{FF2B5EF4-FFF2-40B4-BE49-F238E27FC236}">
                <a16:creationId xmlns:a16="http://schemas.microsoft.com/office/drawing/2014/main" id="{0784B494-C58B-4440-B2BB-FCBDA7A19640}"/>
              </a:ext>
            </a:extLst>
          </p:cNvPr>
          <p:cNvSpPr>
            <a:spLocks noGrp="1"/>
          </p:cNvSpPr>
          <p:nvPr>
            <p:ph type="title"/>
          </p:nvPr>
        </p:nvSpPr>
        <p:spPr/>
        <p:txBody>
          <a:bodyPr/>
          <a:lstStyle/>
          <a:p>
            <a:r>
              <a:rPr lang="en-NL" dirty="0"/>
              <a:t>User-</a:t>
            </a:r>
            <a:r>
              <a:rPr lang="en-NL" dirty="0" err="1"/>
              <a:t>Centered</a:t>
            </a:r>
            <a:r>
              <a:rPr lang="en-NL" dirty="0"/>
              <a:t> AI</a:t>
            </a:r>
            <a:endParaRPr lang="en-GB" dirty="0"/>
          </a:p>
        </p:txBody>
      </p:sp>
      <p:sp>
        <p:nvSpPr>
          <p:cNvPr id="7" name="Tijdelijke aanduiding voor inhoud 4">
            <a:extLst>
              <a:ext uri="{FF2B5EF4-FFF2-40B4-BE49-F238E27FC236}">
                <a16:creationId xmlns:a16="http://schemas.microsoft.com/office/drawing/2014/main" id="{CC2922D1-18D7-470D-BF17-5AD506335F13}"/>
              </a:ext>
            </a:extLst>
          </p:cNvPr>
          <p:cNvSpPr txBox="1">
            <a:spLocks/>
          </p:cNvSpPr>
          <p:nvPr/>
        </p:nvSpPr>
        <p:spPr>
          <a:xfrm>
            <a:off x="537882" y="2057401"/>
            <a:ext cx="4165686" cy="3917372"/>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b="1" dirty="0">
                <a:sym typeface="Wingdings" panose="05000000000000000000" pitchFamily="2" charset="2"/>
              </a:rPr>
              <a:t>Intuitive design</a:t>
            </a:r>
          </a:p>
          <a:p>
            <a:r>
              <a:rPr lang="en-NL" b="1" dirty="0">
                <a:sym typeface="Wingdings" panose="05000000000000000000" pitchFamily="2" charset="2"/>
              </a:rPr>
              <a:t>Easy to explain </a:t>
            </a:r>
          </a:p>
          <a:p>
            <a:r>
              <a:rPr lang="en-NL" b="1" dirty="0">
                <a:sym typeface="Wingdings" panose="05000000000000000000" pitchFamily="2" charset="2"/>
              </a:rPr>
              <a:t>Easy to understand and to connect the dots</a:t>
            </a:r>
            <a:endParaRPr lang="nl-NL" b="1" dirty="0">
              <a:sym typeface="Wingdings" panose="05000000000000000000" pitchFamily="2" charset="2"/>
            </a:endParaRPr>
          </a:p>
          <a:p>
            <a:endParaRPr lang="nl-NL" dirty="0"/>
          </a:p>
          <a:p>
            <a:pPr lvl="1"/>
            <a:endParaRPr lang="nl-NL" dirty="0"/>
          </a:p>
          <a:p>
            <a:endParaRPr lang="nl-NL" dirty="0"/>
          </a:p>
        </p:txBody>
      </p:sp>
    </p:spTree>
    <p:extLst>
      <p:ext uri="{BB962C8B-B14F-4D97-AF65-F5344CB8AC3E}">
        <p14:creationId xmlns:p14="http://schemas.microsoft.com/office/powerpoint/2010/main" val="23139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err="1">
                <a:sym typeface="Wingdings" panose="05000000000000000000" pitchFamily="2" charset="2"/>
              </a:rPr>
              <a:t>unless</a:t>
            </a:r>
            <a:r>
              <a:rPr lang="nl-NL" dirty="0">
                <a:sym typeface="Wingdings" panose="05000000000000000000" pitchFamily="2" charset="2"/>
              </a:rPr>
              <a:t> </a:t>
            </a:r>
            <a:r>
              <a:rPr lang="nl-NL" dirty="0" err="1">
                <a:sym typeface="Wingdings" panose="05000000000000000000" pitchFamily="2" charset="2"/>
              </a:rPr>
              <a:t>you’re</a:t>
            </a:r>
            <a:r>
              <a:rPr lang="nl-NL" dirty="0">
                <a:sym typeface="Wingdings" panose="05000000000000000000" pitchFamily="2" charset="2"/>
              </a:rPr>
              <a:t> </a:t>
            </a:r>
            <a:r>
              <a:rPr lang="nl-NL" dirty="0" err="1">
                <a:sym typeface="Wingdings" panose="05000000000000000000" pitchFamily="2" charset="2"/>
              </a:rPr>
              <a:t>selling</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product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investors</a:t>
            </a:r>
            <a:r>
              <a:rPr lang="nl-NL" dirty="0">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endParaRPr lang="en-NL" dirty="0">
              <a:sym typeface="Wingdings" panose="05000000000000000000" pitchFamily="2" charset="2"/>
            </a:endParaRPr>
          </a:p>
          <a:p>
            <a:r>
              <a:rPr lang="en-NL" b="1" dirty="0">
                <a:sym typeface="Wingdings" panose="05000000000000000000" pitchFamily="2" charset="2"/>
              </a:rPr>
              <a:t>Trust </a:t>
            </a:r>
            <a:r>
              <a:rPr lang="en-NL" dirty="0">
                <a:sym typeface="Wingdings" panose="05000000000000000000" pitchFamily="2" charset="2"/>
              </a:rPr>
              <a:t>and </a:t>
            </a:r>
            <a:r>
              <a:rPr lang="en-NL" b="1" dirty="0">
                <a:sym typeface="Wingdings" panose="05000000000000000000" pitchFamily="2" charset="2"/>
              </a:rPr>
              <a:t>self-efficacy are key</a:t>
            </a:r>
            <a:r>
              <a:rPr lang="en-NL" dirty="0">
                <a:sym typeface="Wingdings" panose="05000000000000000000" pitchFamily="2" charset="2"/>
              </a:rPr>
              <a:t>: the users needs to be able to trust the application with their personal data and feel in control of what happens with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11410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problems people weren’t aware of they had;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Human-centered needs</a:t>
            </a:r>
          </a:p>
          <a:p>
            <a:pPr lvl="1"/>
            <a:r>
              <a:rPr lang="en-US" sz="2000" dirty="0"/>
              <a:t>What are other important factors? E.g. Weather, market</a:t>
            </a:r>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implementation an AI actually adds a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3"/>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727836" cy="4678995"/>
          </a:xfrm>
        </p:spPr>
        <p:txBody>
          <a:bodyPr/>
          <a:lstStyle/>
          <a:p>
            <a:r>
              <a:rPr lang="en-US" dirty="0"/>
              <a:t>Users will expect that an AI anticipate what it should do; how it should respond</a:t>
            </a:r>
          </a:p>
          <a:p>
            <a:pPr lvl="1"/>
            <a:r>
              <a:rPr lang="en-US" dirty="0"/>
              <a:t>Essentially, it expects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 Studies are great to test features &amp; actual needs (test projected needs)</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372112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endParaRPr lang="en-NL" dirty="0"/>
          </a:p>
          <a:p>
            <a:r>
              <a:rPr lang="en-NL" dirty="0"/>
              <a:t>Especially recommender systems</a:t>
            </a:r>
            <a:endParaRPr lang="en-US" dirty="0"/>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endParaRPr lang="en-NL" dirty="0"/>
          </a:p>
          <a:p>
            <a:r>
              <a:rPr lang="en-NL" dirty="0"/>
              <a:t>Any other examples you want to share?</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174" y="126539"/>
            <a:ext cx="2545608" cy="254560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9132" y="2205417"/>
            <a:ext cx="2968336" cy="19804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665" y="4185854"/>
            <a:ext cx="1918424" cy="191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2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nl-NL" dirty="0"/>
              <a:t>Interactive </a:t>
            </a:r>
            <a:r>
              <a:rPr lang="nl-NL" dirty="0" err="1"/>
              <a:t>Discussions</a:t>
            </a:r>
            <a:r>
              <a:rPr lang="nl-NL" dirty="0"/>
              <a:t>:</a:t>
            </a:r>
          </a:p>
          <a:p>
            <a:pPr lvl="1"/>
            <a:r>
              <a:rPr lang="nl-NL" dirty="0" err="1"/>
              <a:t>Recap</a:t>
            </a:r>
            <a:r>
              <a:rPr lang="nl-NL" dirty="0"/>
              <a:t> Extended Mind</a:t>
            </a:r>
          </a:p>
          <a:p>
            <a:pPr lvl="1"/>
            <a:r>
              <a:rPr lang="nl-NL" dirty="0" err="1"/>
              <a:t>Recap</a:t>
            </a:r>
            <a:r>
              <a:rPr lang="nl-NL" dirty="0"/>
              <a:t> 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558118" cy="4678995"/>
          </a:xfrm>
        </p:spPr>
        <p:txBody>
          <a:bodyPr/>
          <a:lstStyle/>
          <a:p>
            <a:r>
              <a:rPr lang="en-US" dirty="0"/>
              <a:t>Supervised learning AI?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US" dirty="0"/>
              <a:t>Dataset characteristics (size, quality etc.)</a:t>
            </a:r>
          </a:p>
          <a:p>
            <a:pPr lvl="1"/>
            <a:r>
              <a:rPr lang="en-US" dirty="0"/>
              <a:t>Confidence level to display results</a:t>
            </a:r>
          </a:p>
          <a:p>
            <a:pPr lvl="1"/>
            <a:r>
              <a:rPr lang="en-US" dirty="0"/>
              <a:t>Is it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208448" y="1878013"/>
            <a:ext cx="5183716" cy="3887787"/>
          </a:xfrm>
        </p:spPr>
      </p:pic>
    </p:spTree>
    <p:extLst>
      <p:ext uri="{BB962C8B-B14F-4D97-AF65-F5344CB8AC3E}">
        <p14:creationId xmlns:p14="http://schemas.microsoft.com/office/powerpoint/2010/main" val="294711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734881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collogues were training their AI to take over her work </a:t>
            </a:r>
          </a:p>
          <a:p>
            <a:pPr marL="1714500" lvl="3" indent="-342900"/>
            <a:r>
              <a:rPr lang="en-US" dirty="0">
                <a:solidFill>
                  <a:srgbClr val="292929"/>
                </a:solidFill>
                <a:latin typeface="charter"/>
              </a:rPr>
              <a:t>But… people change and the AI needs to change with them…</a:t>
            </a:r>
            <a:endParaRPr lang="en-US"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Machine Learning is surprisingly akin to Cooking</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24</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A12F5-6958-4B2B-BF6F-E6D2748EACBE}"/>
              </a:ext>
            </a:extLst>
          </p:cNvPr>
          <p:cNvSpPr txBox="1"/>
          <p:nvPr/>
        </p:nvSpPr>
        <p:spPr>
          <a:xfrm>
            <a:off x="59203" y="4404870"/>
            <a:ext cx="4900924" cy="1569660"/>
          </a:xfrm>
          <a:prstGeom prst="rect">
            <a:avLst/>
          </a:prstGeom>
          <a:noFill/>
        </p:spPr>
        <p:txBody>
          <a:bodyPr wrap="square" rtlCol="0">
            <a:spAutoFit/>
          </a:bodyPr>
          <a:lstStyle/>
          <a:p>
            <a:pPr marL="285750" indent="-285750">
              <a:buFont typeface="Arial" panose="020B0604020202020204" pitchFamily="34" charset="0"/>
              <a:buChar char="•"/>
            </a:pPr>
            <a:r>
              <a:rPr lang="en-NL" sz="1600" dirty="0"/>
              <a:t>Fundamentals of HCAI </a:t>
            </a:r>
            <a:r>
              <a:rPr lang="en-NL" sz="1600" dirty="0">
                <a:sym typeface="Wingdings" panose="05000000000000000000" pitchFamily="2" charset="2"/>
              </a:rPr>
              <a:t> </a:t>
            </a:r>
            <a:r>
              <a:rPr lang="en-NL" sz="1600" dirty="0">
                <a:solidFill>
                  <a:srgbClr val="00B0F0"/>
                </a:solidFill>
                <a:hlinkClick r:id="rId3">
                  <a:extLst>
                    <a:ext uri="{A12FA001-AC4F-418D-AE19-62706E023703}">
                      <ahyp:hlinkClr xmlns:ahyp="http://schemas.microsoft.com/office/drawing/2018/hyperlinkcolor" val="tx"/>
                    </a:ext>
                  </a:extLst>
                </a:hlinkClick>
              </a:rPr>
              <a:t>Great article</a:t>
            </a:r>
            <a:r>
              <a:rPr lang="en-NL" sz="1600" dirty="0"/>
              <a:t>; key inspiration for this lecture</a:t>
            </a:r>
          </a:p>
          <a:p>
            <a:pPr marL="285750" indent="-285750">
              <a:buFont typeface="Arial" panose="020B0604020202020204" pitchFamily="34" charset="0"/>
              <a:buChar char="•"/>
            </a:pPr>
            <a:r>
              <a:rPr lang="en-NL" sz="1600" dirty="0"/>
              <a:t>Doing something with image labelling? </a:t>
            </a:r>
            <a:r>
              <a:rPr lang="en-NL" sz="1600" dirty="0">
                <a:sym typeface="Wingdings" panose="05000000000000000000" pitchFamily="2" charset="2"/>
              </a:rPr>
              <a:t> </a:t>
            </a:r>
            <a:r>
              <a:rPr lang="en-NL" sz="1600" dirty="0">
                <a:solidFill>
                  <a:srgbClr val="00B0F0"/>
                </a:solidFill>
                <a:sym typeface="Wingdings" panose="05000000000000000000" pitchFamily="2" charset="2"/>
                <a:hlinkClick r:id="rId4">
                  <a:extLst>
                    <a:ext uri="{A12FA001-AC4F-418D-AE19-62706E023703}">
                      <ahyp:hlinkClr xmlns:ahyp="http://schemas.microsoft.com/office/drawing/2018/hyperlinkcolor" val="tx"/>
                    </a:ext>
                  </a:extLst>
                </a:hlinkClick>
              </a:rPr>
              <a:t>Good article to read</a:t>
            </a:r>
            <a:endParaRPr lang="en-NL" sz="1600" dirty="0">
              <a:solidFill>
                <a:srgbClr val="00B0F0"/>
              </a:solidFill>
              <a:sym typeface="Wingdings" panose="05000000000000000000" pitchFamily="2" charset="2"/>
            </a:endParaRPr>
          </a:p>
          <a:p>
            <a:pPr marL="285750" indent="-285750">
              <a:buFont typeface="Arial" panose="020B0604020202020204" pitchFamily="34" charset="0"/>
              <a:buChar char="•"/>
            </a:pPr>
            <a:r>
              <a:rPr lang="en-NL" sz="1600" dirty="0">
                <a:sym typeface="Wingdings" panose="05000000000000000000" pitchFamily="2" charset="2"/>
              </a:rPr>
              <a:t>Doing something with recommender systems &amp; Teachable Machine interfaces  </a:t>
            </a:r>
            <a:r>
              <a:rPr lang="en-NL" sz="1600" dirty="0">
                <a:solidFill>
                  <a:srgbClr val="00B0F0"/>
                </a:solidFill>
                <a:sym typeface="Wingdings" panose="05000000000000000000" pitchFamily="2" charset="2"/>
                <a:hlinkClick r:id="rId5">
                  <a:extLst>
                    <a:ext uri="{A12FA001-AC4F-418D-AE19-62706E023703}">
                      <ahyp:hlinkClr xmlns:ahyp="http://schemas.microsoft.com/office/drawing/2018/hyperlinkcolor" val="tx"/>
                    </a:ext>
                  </a:extLst>
                </a:hlinkClick>
              </a:rPr>
              <a:t>good article to read</a:t>
            </a:r>
            <a:endParaRPr lang="en-GB" sz="1600" dirty="0">
              <a:solidFill>
                <a:srgbClr val="00B0F0"/>
              </a:solidFill>
            </a:endParaRPr>
          </a:p>
        </p:txBody>
      </p:sp>
    </p:spTree>
    <p:extLst>
      <p:ext uri="{BB962C8B-B14F-4D97-AF65-F5344CB8AC3E}">
        <p14:creationId xmlns:p14="http://schemas.microsoft.com/office/powerpoint/2010/main" val="2199549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25</a:t>
            </a:fld>
            <a:endParaRPr lang="nl-NL"/>
          </a:p>
        </p:txBody>
      </p:sp>
    </p:spTree>
    <p:extLst>
      <p:ext uri="{BB962C8B-B14F-4D97-AF65-F5344CB8AC3E}">
        <p14:creationId xmlns:p14="http://schemas.microsoft.com/office/powerpoint/2010/main" val="4266607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endParaRPr lang="en-NL" dirty="0"/>
          </a:p>
          <a:p>
            <a:endParaRPr lang="en-NL" dirty="0"/>
          </a:p>
          <a:p>
            <a:pPr marL="0" indent="0">
              <a:buNone/>
            </a:pPr>
            <a:r>
              <a:rPr lang="en-NL" dirty="0"/>
              <a:t>Also referred to as </a:t>
            </a:r>
            <a:r>
              <a:rPr lang="en-NL" b="1" dirty="0"/>
              <a:t>Crowd-Sourcing</a:t>
            </a:r>
            <a:endParaRPr lang="en-US" b="1"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1026" name="Picture 2">
            <a:extLst>
              <a:ext uri="{FF2B5EF4-FFF2-40B4-BE49-F238E27FC236}">
                <a16:creationId xmlns:a16="http://schemas.microsoft.com/office/drawing/2014/main" id="{81B448E4-1417-4573-90EA-D93AEA2894D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324806"/>
            <a:ext cx="5389563" cy="299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9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2050" name="Picture 2">
            <a:extLst>
              <a:ext uri="{FF2B5EF4-FFF2-40B4-BE49-F238E27FC236}">
                <a16:creationId xmlns:a16="http://schemas.microsoft.com/office/drawing/2014/main" id="{AF8FB02B-76E7-47BD-9FB1-52363CA49BA4}"/>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432410"/>
            <a:ext cx="5389563" cy="277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8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Completely Automated Public Turing test to tell Computers and Humans Apart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Link to Paper </a:t>
            </a:r>
            <a:r>
              <a:rPr lang="en-US" sz="1800" dirty="0"/>
              <a:t>(Von </a:t>
            </a:r>
            <a:r>
              <a:rPr lang="en-US" sz="1800" dirty="0" err="1"/>
              <a:t>Ahn</a:t>
            </a:r>
            <a:r>
              <a:rPr lang="en-US" sz="1800" dirty="0"/>
              <a:t> et al., 2000)</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3074" name="Picture 2">
            <a:extLst>
              <a:ext uri="{FF2B5EF4-FFF2-40B4-BE49-F238E27FC236}">
                <a16:creationId xmlns:a16="http://schemas.microsoft.com/office/drawing/2014/main" id="{89ADE50F-F5A9-4265-9927-8593316131F8}"/>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7523163" y="3142382"/>
            <a:ext cx="3971925" cy="20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66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4098" name="Picture 2">
            <a:extLst>
              <a:ext uri="{FF2B5EF4-FFF2-40B4-BE49-F238E27FC236}">
                <a16:creationId xmlns:a16="http://schemas.microsoft.com/office/drawing/2014/main" id="{D3995A9B-3422-411F-9026-E05CE49E988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403980" y="2566988"/>
            <a:ext cx="2210290" cy="3198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1425B39-55ED-4316-BDC1-CAD142D5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251" y="65234"/>
            <a:ext cx="2326019" cy="232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processing at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601294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p>
          <a:p>
            <a:pPr lvl="1"/>
            <a:r>
              <a:rPr lang="en-US" dirty="0"/>
              <a:t>Google can use the output for their own products or it can use the service to do word recognition for other </a:t>
            </a:r>
            <a:r>
              <a:rPr lang="en-US" dirty="0" err="1"/>
              <a:t>organisations</a:t>
            </a:r>
            <a:r>
              <a:rPr lang="en-US" dirty="0"/>
              <a: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163104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GB" dirty="0"/>
              <a:t>Games With A Purpose (GWAP)</a:t>
            </a:r>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p:txBody>
          <a:bodyPr/>
          <a:lstStyle/>
          <a:p>
            <a:r>
              <a:rPr lang="en-GB" dirty="0"/>
              <a:t>“</a:t>
            </a:r>
            <a:r>
              <a:rPr lang="en-NL" dirty="0"/>
              <a:t>T</a:t>
            </a:r>
            <a:r>
              <a:rPr lang="en-GB" dirty="0" err="1"/>
              <a:t>rading</a:t>
            </a:r>
            <a:r>
              <a:rPr lang="en-GB" dirty="0"/>
              <a:t> entertainment for labour“</a:t>
            </a:r>
            <a:endParaRPr lang="en-NL" dirty="0"/>
          </a:p>
          <a:p>
            <a:r>
              <a:rPr lang="en-NL" dirty="0"/>
              <a:t>Applications:</a:t>
            </a:r>
          </a:p>
          <a:p>
            <a:pPr lvl="1"/>
            <a:r>
              <a:rPr lang="en-US" dirty="0"/>
              <a:t>Labeling images</a:t>
            </a:r>
            <a:endParaRPr lang="en-NL" dirty="0"/>
          </a:p>
          <a:p>
            <a:pPr lvl="1"/>
            <a:r>
              <a:rPr lang="en-GB" dirty="0"/>
              <a:t>Transcribing texts</a:t>
            </a:r>
            <a:endParaRPr lang="en-NL" dirty="0"/>
          </a:p>
          <a:p>
            <a:pPr lvl="1"/>
            <a:r>
              <a:rPr lang="en-GB" dirty="0"/>
              <a:t>Common sense or human experience based activities</a:t>
            </a:r>
            <a:endParaRPr lang="en-NL" dirty="0"/>
          </a:p>
          <a:p>
            <a:r>
              <a:rPr lang="en-GB" dirty="0"/>
              <a:t>Motivate people through entertainment rather than an interest in</a:t>
            </a:r>
            <a:r>
              <a:rPr lang="en-NL" dirty="0"/>
              <a:t> </a:t>
            </a:r>
            <a:r>
              <a:rPr lang="en-GB" dirty="0"/>
              <a:t>solving computation problems.</a:t>
            </a:r>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6146" name="Picture 2" descr="Leer Engels met Duolingo - Apps op Google Play">
            <a:extLst>
              <a:ext uri="{FF2B5EF4-FFF2-40B4-BE49-F238E27FC236}">
                <a16:creationId xmlns:a16="http://schemas.microsoft.com/office/drawing/2014/main" id="{3DE91D84-B4A4-46F4-A10A-EED968A5B10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856413" y="1878013"/>
            <a:ext cx="3887787"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3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US" dirty="0"/>
              <a:t>PEEKABOOM GAME</a:t>
            </a:r>
            <a:endParaRPr lang="en-GB" dirty="0"/>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a:xfrm>
            <a:off x="536957" y="1877670"/>
            <a:ext cx="2390439" cy="4181052"/>
          </a:xfrm>
        </p:spPr>
        <p:txBody>
          <a:bodyPr/>
          <a:lstStyle/>
          <a:p>
            <a:r>
              <a:rPr lang="en-GB" dirty="0"/>
              <a:t>Problem: to make computer</a:t>
            </a:r>
            <a:r>
              <a:rPr lang="en-NL" dirty="0"/>
              <a:t> </a:t>
            </a:r>
            <a:r>
              <a:rPr lang="en-GB" dirty="0"/>
              <a:t>vision work, you need to train</a:t>
            </a:r>
            <a:r>
              <a:rPr lang="en-NL" dirty="0"/>
              <a:t> </a:t>
            </a:r>
            <a:r>
              <a:rPr lang="en-GB" dirty="0"/>
              <a:t>algorithms to correctly</a:t>
            </a:r>
            <a:r>
              <a:rPr lang="en-NL" dirty="0"/>
              <a:t> </a:t>
            </a:r>
            <a:r>
              <a:rPr lang="en-GB" dirty="0"/>
              <a:t>predict which parts of an</a:t>
            </a:r>
            <a:r>
              <a:rPr lang="en-NL" dirty="0"/>
              <a:t> </a:t>
            </a:r>
            <a:r>
              <a:rPr lang="en-GB" dirty="0"/>
              <a:t>image correspond to specific</a:t>
            </a:r>
            <a:r>
              <a:rPr lang="en-NL" dirty="0"/>
              <a:t> </a:t>
            </a:r>
            <a:r>
              <a:rPr lang="en-GB" dirty="0"/>
              <a:t>objects, faces, etc.</a:t>
            </a:r>
            <a:endParaRPr lang="en-NL" dirty="0"/>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8" name="Picture 7">
            <a:extLst>
              <a:ext uri="{FF2B5EF4-FFF2-40B4-BE49-F238E27FC236}">
                <a16:creationId xmlns:a16="http://schemas.microsoft.com/office/drawing/2014/main" id="{C4A9F560-4932-49D9-9F4C-EC0619604587}"/>
              </a:ext>
            </a:extLst>
          </p:cNvPr>
          <p:cNvPicPr>
            <a:picLocks noChangeAspect="1"/>
          </p:cNvPicPr>
          <p:nvPr/>
        </p:nvPicPr>
        <p:blipFill>
          <a:blip r:embed="rId3"/>
          <a:stretch>
            <a:fillRect/>
          </a:stretch>
        </p:blipFill>
        <p:spPr>
          <a:xfrm>
            <a:off x="3136777" y="2216928"/>
            <a:ext cx="8474129" cy="3437926"/>
          </a:xfrm>
          <a:prstGeom prst="rect">
            <a:avLst/>
          </a:prstGeom>
        </p:spPr>
      </p:pic>
      <p:pic>
        <p:nvPicPr>
          <p:cNvPr id="10" name="Picture 9">
            <a:extLst>
              <a:ext uri="{FF2B5EF4-FFF2-40B4-BE49-F238E27FC236}">
                <a16:creationId xmlns:a16="http://schemas.microsoft.com/office/drawing/2014/main" id="{DF1058D0-BBA1-45EE-8C58-61246AF07D01}"/>
              </a:ext>
            </a:extLst>
          </p:cNvPr>
          <p:cNvPicPr>
            <a:picLocks noChangeAspect="1"/>
          </p:cNvPicPr>
          <p:nvPr/>
        </p:nvPicPr>
        <p:blipFill>
          <a:blip r:embed="rId4"/>
          <a:stretch>
            <a:fillRect/>
          </a:stretch>
        </p:blipFill>
        <p:spPr>
          <a:xfrm>
            <a:off x="8223604" y="178106"/>
            <a:ext cx="2196610" cy="1931319"/>
          </a:xfrm>
          <a:prstGeom prst="rect">
            <a:avLst/>
          </a:prstGeom>
        </p:spPr>
      </p:pic>
    </p:spTree>
    <p:extLst>
      <p:ext uri="{BB962C8B-B14F-4D97-AF65-F5344CB8AC3E}">
        <p14:creationId xmlns:p14="http://schemas.microsoft.com/office/powerpoint/2010/main" val="3673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eachable Machine 2.0: Making AI easier for everyone">
            <a:hlinkClick r:id="" action="ppaction://media"/>
            <a:extLst>
              <a:ext uri="{FF2B5EF4-FFF2-40B4-BE49-F238E27FC236}">
                <a16:creationId xmlns:a16="http://schemas.microsoft.com/office/drawing/2014/main" id="{43A4EE0E-BE4B-4CF8-B2BF-FB9F8A34681D}"/>
              </a:ext>
            </a:extLst>
          </p:cNvPr>
          <p:cNvPicPr>
            <a:picLocks noGrp="1" noRot="1" noChangeAspect="1"/>
          </p:cNvPicPr>
          <p:nvPr>
            <p:ph sz="quarter" idx="15"/>
            <a:videoFile r:link="rId1"/>
          </p:nvPr>
        </p:nvPicPr>
        <p:blipFill>
          <a:blip r:embed="rId3"/>
          <a:stretch>
            <a:fillRect/>
          </a:stretch>
        </p:blipFill>
        <p:spPr>
          <a:xfrm>
            <a:off x="2433693" y="1890643"/>
            <a:ext cx="6611631" cy="3735457"/>
          </a:xfrm>
          <a:prstGeom prst="rect">
            <a:avLst/>
          </a:prstGeom>
        </p:spPr>
      </p:pic>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Box 2">
            <a:extLst>
              <a:ext uri="{FF2B5EF4-FFF2-40B4-BE49-F238E27FC236}">
                <a16:creationId xmlns:a16="http://schemas.microsoft.com/office/drawing/2014/main" id="{D9BAF921-E949-4DAE-960B-0ABB9794F619}"/>
              </a:ext>
            </a:extLst>
          </p:cNvPr>
          <p:cNvSpPr txBox="1"/>
          <p:nvPr/>
        </p:nvSpPr>
        <p:spPr>
          <a:xfrm>
            <a:off x="10249174" y="2828718"/>
            <a:ext cx="1433630" cy="646331"/>
          </a:xfrm>
          <a:prstGeom prst="rect">
            <a:avLst/>
          </a:prstGeom>
          <a:noFill/>
        </p:spPr>
        <p:txBody>
          <a:bodyPr wrap="square" rtlCol="0">
            <a:spAutoFit/>
          </a:bodyPr>
          <a:lstStyle/>
          <a:p>
            <a:r>
              <a:rPr lang="en-NL" dirty="0">
                <a:hlinkClick r:id="rId4"/>
              </a:rPr>
              <a:t>Link To Webpage</a:t>
            </a:r>
            <a:endParaRPr lang="en-GB" dirty="0"/>
          </a:p>
        </p:txBody>
      </p:sp>
      <p:sp>
        <p:nvSpPr>
          <p:cNvPr id="8" name="Text Placeholder 2">
            <a:extLst>
              <a:ext uri="{FF2B5EF4-FFF2-40B4-BE49-F238E27FC236}">
                <a16:creationId xmlns:a16="http://schemas.microsoft.com/office/drawing/2014/main" id="{FB5ECFFC-185E-465A-9FF6-9BD2092296D2}"/>
              </a:ext>
            </a:extLst>
          </p:cNvPr>
          <p:cNvSpPr txBox="1">
            <a:spLocks/>
          </p:cNvSpPr>
          <p:nvPr/>
        </p:nvSpPr>
        <p:spPr>
          <a:xfrm>
            <a:off x="414440" y="1280161"/>
            <a:ext cx="11538543"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solidFill>
                  <a:srgbClr val="00B0F0"/>
                </a:solidFill>
              </a:rPr>
              <a:t>Teachable Machines: Super fun way to experiment with computer vision :D</a:t>
            </a:r>
            <a:endParaRPr lang="en-GB" sz="2400" b="1" dirty="0">
              <a:solidFill>
                <a:srgbClr val="00B0F0"/>
              </a:solidFill>
            </a:endParaRPr>
          </a:p>
        </p:txBody>
      </p:sp>
    </p:spTree>
    <p:extLst>
      <p:ext uri="{BB962C8B-B14F-4D97-AF65-F5344CB8AC3E}">
        <p14:creationId xmlns:p14="http://schemas.microsoft.com/office/powerpoint/2010/main" val="2569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NL" dirty="0"/>
              <a:t>“</a:t>
            </a:r>
            <a:r>
              <a:rPr lang="en-GB" dirty="0"/>
              <a:t>An adaptive user interface (also known as AUI) is a user interface (UI) which adapts, that is changes, its layout and elements to the needs of the user or context and is similarly alterable by each user.</a:t>
            </a:r>
            <a:r>
              <a:rPr lang="en-NL" dirty="0"/>
              <a:t>”</a:t>
            </a:r>
            <a:endParaRPr lang="nl-NL" dirty="0"/>
          </a:p>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endParaRPr lang="en-NL" dirty="0"/>
          </a:p>
          <a:p>
            <a:r>
              <a:rPr lang="en-NL" dirty="0"/>
              <a:t>Not important now: but know that it’s there in ML-flavour as well</a:t>
            </a:r>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37</a:t>
            </a:fld>
            <a:endParaRPr lang="nl-NL"/>
          </a:p>
        </p:txBody>
      </p:sp>
      <p:pic>
        <p:nvPicPr>
          <p:cNvPr id="10242" name="Picture 2" descr="Creating An Adaptive System To Enhance UX — Smashing Magazine">
            <a:extLst>
              <a:ext uri="{FF2B5EF4-FFF2-40B4-BE49-F238E27FC236}">
                <a16:creationId xmlns:a16="http://schemas.microsoft.com/office/drawing/2014/main" id="{22E05EEE-F69C-4135-A780-3D1DE7FE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3277491"/>
            <a:ext cx="9633678" cy="276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8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FB834C87-7C50-4C06-A57B-88D59005D662}"/>
              </a:ext>
            </a:extLst>
          </p:cNvPr>
          <p:cNvSpPr>
            <a:spLocks noGrp="1"/>
          </p:cNvSpPr>
          <p:nvPr>
            <p:ph type="body" sz="quarter" idx="16"/>
          </p:nvPr>
        </p:nvSpPr>
        <p:spPr/>
        <p:txBody>
          <a:bodyPr/>
          <a:lstStyle/>
          <a:p>
            <a:r>
              <a:rPr lang="en-NL" dirty="0"/>
              <a:t>Tracking data about yourself</a:t>
            </a:r>
            <a:endParaRPr lang="en-GB" dirty="0"/>
          </a:p>
        </p:txBody>
      </p:sp>
      <p:sp>
        <p:nvSpPr>
          <p:cNvPr id="5" name="Content Placeholder 4">
            <a:extLst>
              <a:ext uri="{FF2B5EF4-FFF2-40B4-BE49-F238E27FC236}">
                <a16:creationId xmlns:a16="http://schemas.microsoft.com/office/drawing/2014/main" id="{81E58743-A709-4FF1-8739-A68CACAC8C32}"/>
              </a:ext>
            </a:extLst>
          </p:cNvPr>
          <p:cNvSpPr>
            <a:spLocks noGrp="1"/>
          </p:cNvSpPr>
          <p:nvPr>
            <p:ph sz="quarter" idx="17"/>
          </p:nvPr>
        </p:nvSpPr>
        <p:spPr>
          <a:xfrm flipH="1">
            <a:off x="809145" y="5294170"/>
            <a:ext cx="5295819" cy="471499"/>
          </a:xfrm>
        </p:spPr>
        <p:txBody>
          <a:bodyPr/>
          <a:lstStyle/>
          <a:p>
            <a:pPr marL="0" indent="0">
              <a:buNone/>
            </a:pPr>
            <a:r>
              <a:rPr lang="en-NL" dirty="0"/>
              <a:t>Link to paper if interested</a:t>
            </a:r>
            <a:endParaRPr lang="en-GB" dirty="0"/>
          </a:p>
        </p:txBody>
      </p:sp>
      <p:sp>
        <p:nvSpPr>
          <p:cNvPr id="6" name="Title 5">
            <a:extLst>
              <a:ext uri="{FF2B5EF4-FFF2-40B4-BE49-F238E27FC236}">
                <a16:creationId xmlns:a16="http://schemas.microsoft.com/office/drawing/2014/main" id="{BCDA4E41-4FD9-4B2F-B2B0-1751E2F649C0}"/>
              </a:ext>
            </a:extLst>
          </p:cNvPr>
          <p:cNvSpPr>
            <a:spLocks noGrp="1"/>
          </p:cNvSpPr>
          <p:nvPr>
            <p:ph type="title"/>
          </p:nvPr>
        </p:nvSpPr>
        <p:spPr/>
        <p:txBody>
          <a:bodyPr/>
          <a:lstStyle/>
          <a:p>
            <a:r>
              <a:rPr lang="en-NL" dirty="0"/>
              <a:t>Quantified-Self</a:t>
            </a:r>
            <a:endParaRPr lang="en-GB" dirty="0"/>
          </a:p>
        </p:txBody>
      </p:sp>
      <p:pic>
        <p:nvPicPr>
          <p:cNvPr id="5122" name="Picture 2">
            <a:extLst>
              <a:ext uri="{FF2B5EF4-FFF2-40B4-BE49-F238E27FC236}">
                <a16:creationId xmlns:a16="http://schemas.microsoft.com/office/drawing/2014/main" id="{A805861D-DB17-4CEA-ACD5-6C6986E4C148}"/>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2337828" y="2058583"/>
            <a:ext cx="276225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6CC62B7-E734-4B93-BEF4-6F78486A7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812" y="3339095"/>
            <a:ext cx="5236968" cy="26184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nt_self">
            <a:extLst>
              <a:ext uri="{FF2B5EF4-FFF2-40B4-BE49-F238E27FC236}">
                <a16:creationId xmlns:a16="http://schemas.microsoft.com/office/drawing/2014/main" id="{6D3EB25E-EAAC-4907-A284-D83F45AAB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7037" y="412478"/>
            <a:ext cx="4773930" cy="299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39</a:t>
            </a:fld>
            <a:endParaRPr lang="nl-NL"/>
          </a:p>
        </p:txBody>
      </p:sp>
      <p:pic>
        <p:nvPicPr>
          <p:cNvPr id="12" name="Picture 11">
            <a:extLst>
              <a:ext uri="{FF2B5EF4-FFF2-40B4-BE49-F238E27FC236}">
                <a16:creationId xmlns:a16="http://schemas.microsoft.com/office/drawing/2014/main" id="{77FB277F-E1DD-40F6-A269-9DC4A5AEE22F}"/>
              </a:ext>
            </a:extLst>
          </p:cNvPr>
          <p:cNvPicPr>
            <a:picLocks noChangeAspect="1"/>
          </p:cNvPicPr>
          <p:nvPr/>
        </p:nvPicPr>
        <p:blipFill>
          <a:blip r:embed="rId2"/>
          <a:stretch>
            <a:fillRect/>
          </a:stretch>
        </p:blipFill>
        <p:spPr>
          <a:xfrm>
            <a:off x="1365993" y="290079"/>
            <a:ext cx="9354766" cy="5752199"/>
          </a:xfrm>
          <a:prstGeom prst="rect">
            <a:avLst/>
          </a:prstGeom>
        </p:spPr>
      </p:pic>
      <p:sp>
        <p:nvSpPr>
          <p:cNvPr id="13" name="TextBox 12">
            <a:extLst>
              <a:ext uri="{FF2B5EF4-FFF2-40B4-BE49-F238E27FC236}">
                <a16:creationId xmlns:a16="http://schemas.microsoft.com/office/drawing/2014/main" id="{ABFD545D-0277-49FF-A54E-AFB0F355A6E8}"/>
              </a:ext>
            </a:extLst>
          </p:cNvPr>
          <p:cNvSpPr txBox="1"/>
          <p:nvPr/>
        </p:nvSpPr>
        <p:spPr>
          <a:xfrm>
            <a:off x="10939909" y="4539108"/>
            <a:ext cx="1105174" cy="1200329"/>
          </a:xfrm>
          <a:prstGeom prst="rect">
            <a:avLst/>
          </a:prstGeom>
          <a:noFill/>
        </p:spPr>
        <p:txBody>
          <a:bodyPr wrap="square" rtlCol="0">
            <a:spAutoFit/>
          </a:bodyPr>
          <a:lstStyle/>
          <a:p>
            <a:r>
              <a:rPr lang="en-NL" dirty="0"/>
              <a:t>Link to paper for further reading</a:t>
            </a:r>
            <a:endParaRPr lang="en-GB" dirty="0"/>
          </a:p>
        </p:txBody>
      </p:sp>
    </p:spTree>
    <p:extLst>
      <p:ext uri="{BB962C8B-B14F-4D97-AF65-F5344CB8AC3E}">
        <p14:creationId xmlns:p14="http://schemas.microsoft.com/office/powerpoint/2010/main" val="207991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p:txBody>
          <a:bodyPr/>
          <a:lstStyle/>
          <a:p>
            <a:r>
              <a:rPr lang="en-US" sz="1800" dirty="0"/>
              <a:t>The technological and informational elements of a large-scale information network can, under certain circumstances, constitute part of the material supervenience base for 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40</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049DD-43C9-45D1-BD1D-77C04CB55E54}"/>
              </a:ext>
            </a:extLst>
          </p:cNvPr>
          <p:cNvSpPr txBox="1"/>
          <p:nvPr/>
        </p:nvSpPr>
        <p:spPr>
          <a:xfrm rot="1272306">
            <a:off x="9624922" y="4051515"/>
            <a:ext cx="765906" cy="1446550"/>
          </a:xfrm>
          <a:prstGeom prst="rect">
            <a:avLst/>
          </a:prstGeom>
          <a:noFill/>
        </p:spPr>
        <p:txBody>
          <a:bodyPr wrap="square" rtlCol="0">
            <a:spAutoFit/>
          </a:bodyPr>
          <a:lstStyle/>
          <a:p>
            <a:r>
              <a:rPr lang="en-US" sz="8800" dirty="0">
                <a:solidFill>
                  <a:srgbClr val="002060"/>
                </a:solidFill>
              </a:rPr>
              <a:t>?</a:t>
            </a:r>
            <a:endParaRPr lang="en-US" sz="2400" dirty="0">
              <a:solidFill>
                <a:srgbClr val="002060"/>
              </a:solidFill>
            </a:endParaRPr>
          </a:p>
        </p:txBody>
      </p:sp>
    </p:spTree>
    <p:extLst>
      <p:ext uri="{BB962C8B-B14F-4D97-AF65-F5344CB8AC3E}">
        <p14:creationId xmlns:p14="http://schemas.microsoft.com/office/powerpoint/2010/main" val="249745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129532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p>
          <a:p>
            <a:pPr lvl="2"/>
            <a:r>
              <a:rPr lang="en-US" sz="1600" dirty="0"/>
              <a:t>Anticipate</a:t>
            </a:r>
          </a:p>
          <a:p>
            <a:pPr lvl="2"/>
            <a:r>
              <a:rPr lang="en-US" sz="1600" dirty="0"/>
              <a:t>Respond</a:t>
            </a:r>
          </a:p>
          <a:p>
            <a:pPr lvl="2"/>
            <a:r>
              <a:rPr lang="en-US" sz="1600" dirty="0"/>
              <a:t>(simulate) problem-solving</a:t>
            </a:r>
          </a:p>
          <a:p>
            <a:pPr lvl="1"/>
            <a:r>
              <a:rPr lang="en-US" dirty="0"/>
              <a:t>is: </a:t>
            </a:r>
          </a:p>
          <a:p>
            <a:pPr lvl="2"/>
            <a:r>
              <a:rPr lang="en-US" sz="1600" dirty="0"/>
              <a:t>Personal</a:t>
            </a:r>
          </a:p>
          <a:p>
            <a:pPr lvl="2"/>
            <a:r>
              <a:rPr lang="en-US" sz="1600" dirty="0"/>
              <a:t>Familiar</a:t>
            </a:r>
          </a:p>
          <a:p>
            <a:pPr lvl="2"/>
            <a:r>
              <a:rPr lang="en-US" sz="1600" dirty="0"/>
              <a:t>In motion</a:t>
            </a:r>
          </a:p>
          <a:p>
            <a:pPr lvl="2"/>
            <a:r>
              <a:rPr lang="en-US" sz="1600" dirty="0"/>
              <a:t>Friendly</a:t>
            </a:r>
          </a:p>
          <a:p>
            <a:pPr lvl="2"/>
            <a:r>
              <a:rPr lang="en-US" sz="1600" dirty="0"/>
              <a:t>Unobtrusive</a:t>
            </a:r>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9</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043" y="227329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01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2578</Words>
  <Application>Microsoft Office PowerPoint</Application>
  <PresentationFormat>Widescreen</PresentationFormat>
  <Paragraphs>321</Paragraphs>
  <Slides>40</Slides>
  <Notes>9</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Avenir-Medium</vt:lpstr>
      <vt:lpstr>Calibri</vt:lpstr>
      <vt:lpstr>charter</vt:lpstr>
      <vt:lpstr>Google Sans Text</vt:lpstr>
      <vt:lpstr>Lato</vt:lpstr>
      <vt:lpstr>Open Sans</vt:lpstr>
      <vt:lpstr>Open Sans Semibold</vt:lpstr>
      <vt:lpstr>Open Sans Semibold</vt:lpstr>
      <vt:lpstr>TITLE SIDE</vt:lpstr>
      <vt:lpstr>TEXT SLIDE</vt:lpstr>
      <vt:lpstr>Human-Centered Artificial Intelligence (HCAI)</vt:lpstr>
      <vt:lpstr>Overview</vt:lpstr>
      <vt:lpstr>Extended Mind Theory</vt:lpstr>
      <vt:lpstr>Network-Enabled Cognition Theory</vt:lpstr>
      <vt:lpstr>Interaction</vt:lpstr>
      <vt:lpstr>Human-Centered Artificial Intelligence</vt:lpstr>
      <vt:lpstr>PowerPoint Presentation</vt:lpstr>
      <vt:lpstr>Human-Centered Artificial Intelligence</vt:lpstr>
      <vt:lpstr>User-Centered AI</vt:lpstr>
      <vt:lpstr>User-Centered AI</vt:lpstr>
      <vt:lpstr>User-Centered AI</vt:lpstr>
      <vt:lpstr>User-Centered AI</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PowerPoint Presentation</vt:lpstr>
      <vt:lpstr>HCAI: Applications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Adaptive Interfaces</vt:lpstr>
      <vt:lpstr>Quantified-Self</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bram.heijligers@gmail.com</cp:lastModifiedBy>
  <cp:revision>47</cp:revision>
  <dcterms:created xsi:type="dcterms:W3CDTF">2022-03-28T12:40:40Z</dcterms:created>
  <dcterms:modified xsi:type="dcterms:W3CDTF">2022-04-03T22:38:59Z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